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8EBB2-D6EC-43CD-86DD-017DAAAA4F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2BF0A-AFF2-40F6-B74A-BE9154C9F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EF614-4862-42B5-B5F2-885EEA994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4B211E-49C9-44C5-8AA0-9D58416FA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69D1A-06C1-4836-83A0-8A5F3F21A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91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54C2-C430-4839-8909-7723EF99B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0BD244-8C08-49CE-BC9A-828B4F95C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8E30D-0560-44F9-ACC0-97005E7D4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9F837-5D11-4112-8387-10CC2F363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4201B-C8AF-4778-90EA-00F80DCF2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16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DEEAC-A9FB-46F8-824F-2BD671F362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24000C-EC27-471A-AC89-AFC41C063A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901A23-6B14-4F26-897B-9A2E02A4A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CF4EE-F553-4DBD-887E-AA2465BDE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37856-F719-446E-B311-54C88F649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325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8D7E-254D-4310-9A7D-A11FD6FF9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30C93-7C25-40F9-B043-7E9D6A16B1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81879-2C85-4AF2-9990-94FE9BAE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E2F19-3DD3-46BE-9825-84E783AF6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65DED-2EE5-40CE-9331-985A741E4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20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4A194-F11F-48A7-B3BF-2E46881CA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C85C8-1155-4A70-94F2-42801B8C8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63164-5526-496C-B486-8320A33CB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ACBF-2CBC-47E3-9859-BFD3555B6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918E7-ABB4-4557-84BB-9169C4C3A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80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63967-21A6-468B-B32A-1601DBCEC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5CBF5-1305-4A2D-9E5A-EDBBBEE2D0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2796C4-F779-4FC5-A1A7-18AAD534C1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9317FD-30B9-44C9-9973-293F80C3B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0DEC33-B2F9-4FC4-AC16-CCBADB95A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0C854E-6CD6-4BE3-A83E-FCE2ACE78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39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90027-5B5E-496D-88CE-7C2E59A3C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97136D-2305-4ACE-B749-3EB9698AD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787344-C3BD-44FB-8DEC-CF7A998F7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635072-96CC-4F4B-98FA-8611A2A799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23DEFD-33FC-4DAD-834D-F58C86D652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8FFF27-633C-4EF8-B694-D500A076B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415418-DE0E-4FAE-95D0-D8D58709C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54D4A3-09F8-410C-9289-EB669C5CF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085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22B49-8B28-46EF-B742-422D032FC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AAA572-8904-416A-8914-78DA76E2D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4CB536-8211-4B46-89FA-64F3BDA96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CE8AD7-CE37-4334-BD45-84F16263D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411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6F8670-7835-4A6C-A73C-EC8C4B96E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DB8DFA-C38A-4898-9A3E-26B293E28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7685F-0EAD-44EE-B596-D37E1BA7E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03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E480A-9A68-40D6-8223-8C4E7E6FE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35F7E-F5FE-40AA-959B-651D81A3A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9762B5-D765-49CA-AD0D-6585293F27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F619FF-3DD1-4143-9168-A483E7AD3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7CB3E1-4604-4CB2-89F4-5FF4505A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753B1B-46FA-4791-B344-7A73923A0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23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EFF30-F509-433C-83C7-E2A47BD35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88124D-098D-4126-B5B4-C2CFEC40BA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8B3F42-B374-4FE1-B197-6A27727CA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DA0EE-1685-46CB-9998-948D10709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7E14A-969B-4DE0-B6B3-4053950A0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B0C03-6843-4460-882F-ADF14DD2D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58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2A02C4-0A16-4937-AE8F-ABCD6B679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DE029-12B9-46CC-8BB6-9A8F63FDE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36257-3B11-4BEC-B855-CBBF73F6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D48B1-E943-4FD6-ACC1-E41C1D84675E}" type="datetimeFigureOut">
              <a:rPr lang="en-US" smtClean="0"/>
              <a:t>11/3/2020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12DD3-34F1-4962-A2DB-F0EC39AE61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E78F3-DB8B-4942-BAC1-388F7E0AD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90297-071E-4450-BD95-DAD2F192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4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59DC1-15D9-424E-8CA8-47C98C7BE3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Characterization of the Immune Response to  SARS COV-2 in COVID-19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E8403-5201-4F2B-8C49-DC4A39A31E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187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49D1E-E3EF-4466-9421-E37F27A81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63986-4B44-4362-A216-5C5691DC8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Harding"/>
              </a:rPr>
              <a:t>IgG responses against S1 protein were positively correlated with peak lactate dehydrogenase levels and inversely correlated with percentage of lymphocyte, finding which tend to correlate with the severity of illness. </a:t>
            </a:r>
          </a:p>
          <a:p>
            <a:endParaRPr lang="en-US" b="0" i="0" dirty="0">
              <a:solidFill>
                <a:srgbClr val="222222"/>
              </a:solidFill>
              <a:effectLst/>
              <a:latin typeface="Harding"/>
            </a:endParaRPr>
          </a:p>
        </p:txBody>
      </p:sp>
    </p:spTree>
    <p:extLst>
      <p:ext uri="{BB962C8B-B14F-4D97-AF65-F5344CB8AC3E}">
        <p14:creationId xmlns:p14="http://schemas.microsoft.com/office/powerpoint/2010/main" val="93949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BB76A-EBE7-4EFF-AB89-0893D8B8F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Opportunities for Further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1E0EE-D798-4C21-BAFE-F6AACAA0E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35819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3662C-EAF5-4357-A326-61A31DCE9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A8A5B-EB3E-43B3-8F0F-AABED73C7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172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26CB1-A4EA-4A5A-81B8-1B67324C6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7A745-C561-4A39-8AB7-0E0667E24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 Dec 31 2019 the WHO country office in China was alerted to media reports of an outbreak of atypical pneumonia cases in Wuhan</a:t>
            </a:r>
          </a:p>
          <a:p>
            <a:r>
              <a:rPr lang="en-US" dirty="0"/>
              <a:t>Jan 9 2020 Chinese officials report that the cases are due to a novel coronavirus </a:t>
            </a:r>
          </a:p>
          <a:p>
            <a:r>
              <a:rPr lang="en-US" dirty="0"/>
              <a:t>Jan 11 WHO receives genetic sequencies of the novel coronavirus from Chinese officials</a:t>
            </a:r>
          </a:p>
          <a:p>
            <a:r>
              <a:rPr lang="en-US" dirty="0"/>
              <a:t>Jan 13 Thailand Reports the first lab confirmed case of novel coronavirus outside China</a:t>
            </a:r>
          </a:p>
          <a:p>
            <a:r>
              <a:rPr lang="en-US" dirty="0"/>
              <a:t>Jan 21 The United States confirms the first case, WHO confirms at least some human to human transmission</a:t>
            </a:r>
          </a:p>
          <a:p>
            <a:r>
              <a:rPr lang="en-US" dirty="0"/>
              <a:t>June 28 WHO declares a pandemic</a:t>
            </a:r>
          </a:p>
        </p:txBody>
      </p:sp>
    </p:spTree>
    <p:extLst>
      <p:ext uri="{BB962C8B-B14F-4D97-AF65-F5344CB8AC3E}">
        <p14:creationId xmlns:p14="http://schemas.microsoft.com/office/powerpoint/2010/main" val="526974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2F5C8-B0A0-46E3-9DEF-D21555935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E9151D8-898A-42BA-8833-5F34F103761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7728" end="48945.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7938" y="1825625"/>
            <a:ext cx="7096125" cy="4351338"/>
          </a:xfrm>
        </p:spPr>
      </p:pic>
    </p:spTree>
    <p:extLst>
      <p:ext uri="{BB962C8B-B14F-4D97-AF65-F5344CB8AC3E}">
        <p14:creationId xmlns:p14="http://schemas.microsoft.com/office/powerpoint/2010/main" val="53072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5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B71B8-2A34-40B2-AC4A-DF93B544F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0FA3B-BAC1-40F9-BC90-CE9FABB33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public health measures failed to keep the spread of this virus located to one region or country due to several complex issues:</a:t>
            </a:r>
          </a:p>
          <a:p>
            <a:pPr lvl="1"/>
            <a:r>
              <a:rPr lang="en-US" dirty="0"/>
              <a:t>Delayed identification of human-to-human transmission</a:t>
            </a:r>
          </a:p>
          <a:p>
            <a:pPr lvl="1"/>
            <a:r>
              <a:rPr lang="en-US" dirty="0"/>
              <a:t>Asymptomatic spread</a:t>
            </a:r>
          </a:p>
          <a:p>
            <a:pPr lvl="1"/>
            <a:r>
              <a:rPr lang="en-US" dirty="0"/>
              <a:t>An increasingly global economy and fast pace of travel across continents. </a:t>
            </a:r>
          </a:p>
          <a:p>
            <a:r>
              <a:rPr lang="en-US" dirty="0"/>
              <a:t>While some of the most low-tech and effective measures have failed there have been some successes:</a:t>
            </a:r>
          </a:p>
          <a:p>
            <a:pPr lvl="1"/>
            <a:r>
              <a:rPr lang="en-US" dirty="0"/>
              <a:t>Fast sequencing and publication of the genome of SARS-COV-2 </a:t>
            </a:r>
          </a:p>
          <a:p>
            <a:pPr lvl="1"/>
            <a:r>
              <a:rPr lang="en-US" dirty="0"/>
              <a:t>Rapid work on the development of a vaccine and therapeutics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001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A33E-C3C5-4CA8-B125-BE45BE002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Study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9AE2-1B95-47FB-95D6-7DF637E58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protein microarray containing 18 of the 28 predicted proteins from the SARS-COV-2 genome was constructed. </a:t>
            </a:r>
          </a:p>
          <a:p>
            <a:r>
              <a:rPr lang="en-US" dirty="0"/>
              <a:t>10 proteins were excluded as they could not be purified to an acceptable standard or obtained from commercial sources. </a:t>
            </a:r>
          </a:p>
          <a:p>
            <a:r>
              <a:rPr lang="en-US" dirty="0"/>
              <a:t>Sera from 28 patients who had convalesced from COVID- 19 were obtained on the day of their discharge. </a:t>
            </a:r>
          </a:p>
        </p:txBody>
      </p:sp>
    </p:spTree>
    <p:extLst>
      <p:ext uri="{BB962C8B-B14F-4D97-AF65-F5344CB8AC3E}">
        <p14:creationId xmlns:p14="http://schemas.microsoft.com/office/powerpoint/2010/main" val="2521030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. 1">
            <a:extLst>
              <a:ext uri="{FF2B5EF4-FFF2-40B4-BE49-F238E27FC236}">
                <a16:creationId xmlns:a16="http://schemas.microsoft.com/office/drawing/2014/main" id="{1A61D533-AA4F-4383-A1D2-3C4529D3E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626" y="273908"/>
            <a:ext cx="5736482" cy="587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367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g. 2">
            <a:extLst>
              <a:ext uri="{FF2B5EF4-FFF2-40B4-BE49-F238E27FC236}">
                <a16:creationId xmlns:a16="http://schemas.microsoft.com/office/drawing/2014/main" id="{BAD945BE-96C9-444D-8B6C-1277400E2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7569" y="559836"/>
            <a:ext cx="4032999" cy="547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047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ig. 2">
            <a:extLst>
              <a:ext uri="{FF2B5EF4-FFF2-40B4-BE49-F238E27FC236}">
                <a16:creationId xmlns:a16="http://schemas.microsoft.com/office/drawing/2014/main" id="{3E6E475E-D83C-4925-A348-BE6DABDCAB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" t="50000" r="37399"/>
          <a:stretch/>
        </p:blipFill>
        <p:spPr bwMode="auto">
          <a:xfrm>
            <a:off x="3607610" y="823427"/>
            <a:ext cx="4547345" cy="4931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4173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237D3-D394-4D80-8C58-D1B7F3355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40A66-57B3-41B8-912A-A13E6C1A7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88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281</Words>
  <Application>Microsoft Office PowerPoint</Application>
  <PresentationFormat>Widescreen</PresentationFormat>
  <Paragraphs>26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Harding</vt:lpstr>
      <vt:lpstr>Office Theme</vt:lpstr>
      <vt:lpstr>Characterization of the Immune Response to  SARS COV-2 in COVID-19 </vt:lpstr>
      <vt:lpstr>BACKGROUND</vt:lpstr>
      <vt:lpstr>BACKGROUND</vt:lpstr>
      <vt:lpstr>WHAT HAPPEND</vt:lpstr>
      <vt:lpstr>Our Study </vt:lpstr>
      <vt:lpstr>PowerPoint Presentation</vt:lpstr>
      <vt:lpstr>PowerPoint Presentation</vt:lpstr>
      <vt:lpstr>PowerPoint Presentation</vt:lpstr>
      <vt:lpstr>Analysis </vt:lpstr>
      <vt:lpstr>Results</vt:lpstr>
      <vt:lpstr>Opportunities for Further Work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Characterization of the Immune Response to  SARS COV-2 in COVID-19</dc:title>
  <dc:creator>Mackenzie</dc:creator>
  <cp:lastModifiedBy>Mackenzie</cp:lastModifiedBy>
  <cp:revision>9</cp:revision>
  <dcterms:created xsi:type="dcterms:W3CDTF">2020-11-03T15:29:26Z</dcterms:created>
  <dcterms:modified xsi:type="dcterms:W3CDTF">2020-11-03T17:20:59Z</dcterms:modified>
</cp:coreProperties>
</file>

<file path=docProps/thumbnail.jpeg>
</file>